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2" r:id="rId3"/>
    <p:sldId id="281" r:id="rId4"/>
    <p:sldId id="277" r:id="rId5"/>
    <p:sldId id="267" r:id="rId6"/>
    <p:sldId id="283" r:id="rId7"/>
    <p:sldId id="284" r:id="rId8"/>
    <p:sldId id="278" r:id="rId9"/>
    <p:sldId id="275" r:id="rId10"/>
    <p:sldId id="272" r:id="rId11"/>
    <p:sldId id="276" r:id="rId12"/>
    <p:sldId id="273" r:id="rId13"/>
    <p:sldId id="265" r:id="rId14"/>
    <p:sldId id="274" r:id="rId15"/>
    <p:sldId id="285" r:id="rId16"/>
    <p:sldId id="286" r:id="rId17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44" autoAdjust="0"/>
    <p:restoredTop sz="94673" autoAdjust="0"/>
  </p:normalViewPr>
  <p:slideViewPr>
    <p:cSldViewPr>
      <p:cViewPr varScale="1">
        <p:scale>
          <a:sx n="83" d="100"/>
          <a:sy n="83" d="100"/>
        </p:scale>
        <p:origin x="-140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86800" cy="20827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«Использование нетрадиционного оборудования в сенсорном развитии детей раннего возраста»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Воспитатель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Титова Ю.А. (высшая кв.категория)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3093"/>
          <p:cNvPicPr>
            <a:picLocks noChangeAspect="1" noChangeArrowheads="1"/>
          </p:cNvPicPr>
          <p:nvPr/>
        </p:nvPicPr>
        <p:blipFill>
          <a:blip r:embed="rId3" cstate="print"/>
          <a:srcRect t="8762"/>
          <a:stretch>
            <a:fillRect/>
          </a:stretch>
        </p:blipFill>
        <p:spPr bwMode="auto">
          <a:xfrm>
            <a:off x="285720" y="2000240"/>
            <a:ext cx="4373562" cy="29924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05139"/>
          <p:cNvPicPr>
            <a:picLocks noChangeAspect="1" noChangeArrowheads="1"/>
          </p:cNvPicPr>
          <p:nvPr/>
        </p:nvPicPr>
        <p:blipFill>
          <a:blip r:embed="rId4" cstate="print"/>
          <a:srcRect t="19263" r="2085"/>
          <a:stretch>
            <a:fillRect/>
          </a:stretch>
        </p:blipFill>
        <p:spPr bwMode="auto">
          <a:xfrm>
            <a:off x="5357818" y="2428868"/>
            <a:ext cx="3352827" cy="368618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панно в образовательной деятельности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семейный клуб гр12\семейный клуб декабрь гр12\7.12\DSC07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428868"/>
            <a:ext cx="3643338" cy="273261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SC04005"/>
          <p:cNvPicPr>
            <a:picLocks noChangeAspect="1" noChangeArrowheads="1"/>
          </p:cNvPicPr>
          <p:nvPr/>
        </p:nvPicPr>
        <p:blipFill>
          <a:blip r:embed="rId4" cstate="print"/>
          <a:srcRect r="30375"/>
          <a:stretch>
            <a:fillRect/>
          </a:stretch>
        </p:blipFill>
        <p:spPr bwMode="auto">
          <a:xfrm>
            <a:off x="5286380" y="285728"/>
            <a:ext cx="2889242" cy="31130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Юлия\Desktop\семейный клуб гр12\семейный клуб декабрь гр12\7.12\DSC07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14752"/>
            <a:ext cx="3643338" cy="273261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757742" cy="14398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панно во взаимодействии с родителями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я\Desktop\панно, бизикуб\фото\DSC06293.JPG"/>
          <p:cNvPicPr>
            <a:picLocks noChangeAspect="1" noChangeArrowheads="1"/>
          </p:cNvPicPr>
          <p:nvPr/>
        </p:nvPicPr>
        <p:blipFill>
          <a:blip r:embed="rId3" cstate="print"/>
          <a:srcRect r="14175"/>
          <a:stretch>
            <a:fillRect/>
          </a:stretch>
        </p:blipFill>
        <p:spPr bwMode="auto">
          <a:xfrm>
            <a:off x="928662" y="1928802"/>
            <a:ext cx="3678539" cy="321471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Юлия\Desktop\панно, бизикуб\фото\DSC06301.JPG"/>
          <p:cNvPicPr>
            <a:picLocks noChangeAspect="1" noChangeArrowheads="1"/>
          </p:cNvPicPr>
          <p:nvPr/>
        </p:nvPicPr>
        <p:blipFill>
          <a:blip r:embed="rId4" cstate="print"/>
          <a:srcRect l="14670" r="22317"/>
          <a:stretch>
            <a:fillRect/>
          </a:stretch>
        </p:blipFill>
        <p:spPr bwMode="auto">
          <a:xfrm>
            <a:off x="5572132" y="285728"/>
            <a:ext cx="2760827" cy="32861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Юлия\Desktop\панно, бизикуб\фото\DSC06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71941"/>
            <a:ext cx="3500462" cy="262545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900618" cy="1368412"/>
          </a:xfrm>
        </p:spPr>
        <p:txBody>
          <a:bodyPr>
            <a:noAutofit/>
          </a:bodyPr>
          <a:lstStyle/>
          <a:p>
            <a:r>
              <a:rPr lang="ru-RU" sz="3200" b="1" kern="1200" dirty="0" smtClean="0">
                <a:solidFill>
                  <a:schemeClr val="tx2"/>
                </a:solidFill>
                <a:latin typeface="Calibri"/>
                <a:ea typeface="+mj-ea"/>
                <a:cs typeface="+mj-cs"/>
              </a:rPr>
              <a:t>Использование </a:t>
            </a:r>
            <a:r>
              <a:rPr lang="ru-RU" sz="3200" b="1" kern="1200" dirty="0" err="1" smtClean="0">
                <a:solidFill>
                  <a:schemeClr val="tx2"/>
                </a:solidFill>
                <a:latin typeface="Calibri"/>
                <a:ea typeface="+mj-ea"/>
                <a:cs typeface="+mj-cs"/>
              </a:rPr>
              <a:t>бизикубов</a:t>
            </a:r>
            <a:r>
              <a:rPr lang="ru-RU" sz="3200" b="1" kern="1200" dirty="0" smtClean="0">
                <a:solidFill>
                  <a:schemeClr val="tx2"/>
                </a:solidFill>
                <a:latin typeface="Calibri"/>
                <a:ea typeface="+mj-ea"/>
                <a:cs typeface="+mj-cs"/>
              </a:rPr>
              <a:t> в индивидуальной работе с детьми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Юлия\Desktop\панно, бизикуб\фото\DSC0718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7526" t="1160" r="5780"/>
          <a:stretch>
            <a:fillRect/>
          </a:stretch>
        </p:blipFill>
        <p:spPr bwMode="auto">
          <a:xfrm rot="5400000">
            <a:off x="5022429" y="549679"/>
            <a:ext cx="3643339" cy="31154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Юлия\Desktop\фото занятия\DSC07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428868"/>
            <a:ext cx="3619375" cy="271464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Юлия\Desktop\группа 11\игра с бизикубами февраль\DSC06524.JPG"/>
          <p:cNvPicPr/>
          <p:nvPr/>
        </p:nvPicPr>
        <p:blipFill>
          <a:blip r:embed="rId5" cstate="print"/>
          <a:srcRect l="11760" t="34743" r="37940" b="27871"/>
          <a:stretch>
            <a:fillRect/>
          </a:stretch>
        </p:blipFill>
        <p:spPr bwMode="auto">
          <a:xfrm>
            <a:off x="5000628" y="4143380"/>
            <a:ext cx="3714776" cy="25003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214290"/>
            <a:ext cx="47863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бизикубов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в образовательной деятельности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\Desktop\панно, бизикуб\фото\DSC06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428868"/>
            <a:ext cx="3714622" cy="278608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 descr="C:\Users\Юлия\Desktop\семейный клуб гр12\семейный клуб декабрь гр12\7.12\DSC07265.JPG"/>
          <p:cNvPicPr>
            <a:picLocks noChangeAspect="1" noChangeArrowheads="1"/>
          </p:cNvPicPr>
          <p:nvPr/>
        </p:nvPicPr>
        <p:blipFill>
          <a:blip r:embed="rId4" cstate="print"/>
          <a:srcRect t="12156" r="-2112" b="10048"/>
          <a:stretch>
            <a:fillRect/>
          </a:stretch>
        </p:blipFill>
        <p:spPr bwMode="auto">
          <a:xfrm>
            <a:off x="4572000" y="500042"/>
            <a:ext cx="4000528" cy="228601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Юлия\Desktop\детский сад\семейный клуб гр11\семейный клуб гр 11 апрель\6.04.2021\DSC06848.JPG"/>
          <p:cNvPicPr>
            <a:picLocks noChangeAspect="1" noChangeArrowheads="1"/>
          </p:cNvPicPr>
          <p:nvPr/>
        </p:nvPicPr>
        <p:blipFill>
          <a:blip r:embed="rId5" cstate="print"/>
          <a:srcRect l="25461"/>
          <a:stretch>
            <a:fillRect/>
          </a:stretch>
        </p:blipFill>
        <p:spPr bwMode="auto">
          <a:xfrm>
            <a:off x="4857752" y="3000372"/>
            <a:ext cx="3346244" cy="33670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214290"/>
            <a:ext cx="4357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панно во взаимодействии с родителями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1"/>
            <a:ext cx="60007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нетрадиционного оборудования во взаимодействии с родителями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428868"/>
            <a:ext cx="3714776" cy="278608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4062" b="10417"/>
          <a:stretch>
            <a:fillRect/>
          </a:stretch>
        </p:blipFill>
        <p:spPr bwMode="auto">
          <a:xfrm>
            <a:off x="5286380" y="1285860"/>
            <a:ext cx="3618409" cy="282891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1"/>
            <a:ext cx="8858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нетрадиционного оборудования в образовательной деятельности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515" t="3409" b="18182"/>
          <a:stretch>
            <a:fillRect/>
          </a:stretch>
        </p:blipFill>
        <p:spPr bwMode="auto">
          <a:xfrm>
            <a:off x="4643438" y="2000240"/>
            <a:ext cx="3028338" cy="321471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5075" t="1170" r="5050" b="27087"/>
          <a:stretch>
            <a:fillRect/>
          </a:stretch>
        </p:blipFill>
        <p:spPr bwMode="auto">
          <a:xfrm>
            <a:off x="-6715203" y="-12001608"/>
            <a:ext cx="4071965" cy="448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r="10255" b="26922"/>
          <a:stretch>
            <a:fillRect/>
          </a:stretch>
        </p:blipFill>
        <p:spPr bwMode="auto">
          <a:xfrm>
            <a:off x="642910" y="1428736"/>
            <a:ext cx="3026715" cy="32861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878684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Цель использования нетрадиционного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оборудования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способствовать формированию познавательных интересов детей;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расширению кругозора;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совершенствовать мелкую моторику рук;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развивать внимание и мышление, зрительную память, ориентировку в пространстве.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" y="0"/>
            <a:ext cx="9001156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Нетрадиционное оборудование позволяет решать следующие задачи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1. Обучающие: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-учить отвечать на вопросы;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-учить различать понятия «много» и «один»;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-сравнивать предметы по размеру;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-узнавать и называть круг, квадрат, треугольник.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2. Развивающие: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-развивать мелкую моторику рук;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-развивать сенсорные навыки;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-развивать пространственные представления;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-развивать память, внимание, логическое мышление.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3. Воспитывающие: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-воспитывать эмоциональную отзывчивость;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-воспитывать интерес к фольклору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DCIM\101MSDCF\DSC01605.JPG"/>
          <p:cNvPicPr/>
          <p:nvPr/>
        </p:nvPicPr>
        <p:blipFill>
          <a:blip r:embed="rId3" cstate="print"/>
          <a:srcRect l="8171" r="6764"/>
          <a:stretch>
            <a:fillRect/>
          </a:stretch>
        </p:blipFill>
        <p:spPr bwMode="auto">
          <a:xfrm>
            <a:off x="6072198" y="214290"/>
            <a:ext cx="2786082" cy="214314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J:\DCIM\101MSDCF\DSC01610.JPG"/>
          <p:cNvPicPr/>
          <p:nvPr/>
        </p:nvPicPr>
        <p:blipFill>
          <a:blip r:embed="rId4" cstate="print"/>
          <a:srcRect l="2955" t="10961" r="4155" b="5172"/>
          <a:stretch>
            <a:fillRect/>
          </a:stretch>
        </p:blipFill>
        <p:spPr bwMode="auto">
          <a:xfrm>
            <a:off x="357158" y="3071810"/>
            <a:ext cx="3071834" cy="24288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J:\DCIM\101MSDCF\DSC01612.JPG"/>
          <p:cNvPicPr/>
          <p:nvPr/>
        </p:nvPicPr>
        <p:blipFill>
          <a:blip r:embed="rId5" cstate="print"/>
          <a:srcRect l="18911" t="2174" r="10738"/>
          <a:stretch>
            <a:fillRect/>
          </a:stretch>
        </p:blipFill>
        <p:spPr bwMode="auto">
          <a:xfrm>
            <a:off x="3357554" y="214290"/>
            <a:ext cx="2286016" cy="25717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9E0A~1\AppData\Local\Temp\SAM_4620.JPG"/>
          <p:cNvPicPr/>
          <p:nvPr/>
        </p:nvPicPr>
        <p:blipFill>
          <a:blip r:embed="rId6" cstate="print"/>
          <a:srcRect l="6414" r="3153" b="8841"/>
          <a:stretch>
            <a:fillRect/>
          </a:stretch>
        </p:blipFill>
        <p:spPr bwMode="auto">
          <a:xfrm>
            <a:off x="6572264" y="2571744"/>
            <a:ext cx="2286016" cy="271464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9E0A~1\AppData\Local\Temp\SAM_4648.JPG"/>
          <p:cNvPicPr/>
          <p:nvPr/>
        </p:nvPicPr>
        <p:blipFill>
          <a:blip r:embed="rId7" cstate="print"/>
          <a:srcRect l="8664" t="3367" r="12080" b="10523"/>
          <a:stretch>
            <a:fillRect/>
          </a:stretch>
        </p:blipFill>
        <p:spPr bwMode="auto">
          <a:xfrm>
            <a:off x="3714744" y="3000372"/>
            <a:ext cx="2232248" cy="251574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14290"/>
            <a:ext cx="3286116" cy="164307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Дидактические панно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Юлия\Desktop\группа 11\игра с бизикубами февраль\DSC06605.JPG"/>
          <p:cNvPicPr/>
          <p:nvPr/>
        </p:nvPicPr>
        <p:blipFill>
          <a:blip r:embed="rId3" cstate="print"/>
          <a:srcRect l="25174" t="17266" r="21569" b="11660"/>
          <a:stretch>
            <a:fillRect/>
          </a:stretch>
        </p:blipFill>
        <p:spPr bwMode="auto">
          <a:xfrm>
            <a:off x="785786" y="3143248"/>
            <a:ext cx="2214578" cy="20717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Юлия\Desktop\группа 11\игра с бизикубами февраль\DSC06606.JPG"/>
          <p:cNvPicPr/>
          <p:nvPr/>
        </p:nvPicPr>
        <p:blipFill>
          <a:blip r:embed="rId4" cstate="print"/>
          <a:srcRect l="14415" t="18044" r="24996" b="18502"/>
          <a:stretch>
            <a:fillRect/>
          </a:stretch>
        </p:blipFill>
        <p:spPr bwMode="auto">
          <a:xfrm>
            <a:off x="3857620" y="1000108"/>
            <a:ext cx="2214578" cy="18573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Юлия\Desktop\группа 11\игра с бизикубами февраль\DSC06602.JPG"/>
          <p:cNvPicPr/>
          <p:nvPr/>
        </p:nvPicPr>
        <p:blipFill>
          <a:blip r:embed="rId5" cstate="print"/>
          <a:srcRect r="14160" b="3333"/>
          <a:stretch>
            <a:fillRect/>
          </a:stretch>
        </p:blipFill>
        <p:spPr bwMode="auto">
          <a:xfrm>
            <a:off x="3500430" y="3714752"/>
            <a:ext cx="2415880" cy="212344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Юлия\Desktop\группа 11\игра с бизикубами февраль\DSC06604.JPG"/>
          <p:cNvPicPr/>
          <p:nvPr/>
        </p:nvPicPr>
        <p:blipFill>
          <a:blip r:embed="rId6" cstate="print"/>
          <a:srcRect l="21985" t="14715" r="23207" b="17714"/>
          <a:stretch>
            <a:fillRect/>
          </a:stretch>
        </p:blipFill>
        <p:spPr bwMode="auto">
          <a:xfrm>
            <a:off x="6500826" y="1571612"/>
            <a:ext cx="2286016" cy="20717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Юлия\Desktop\группа 11\игра с бизикубами февраль\DSC06603.JPG"/>
          <p:cNvPicPr/>
          <p:nvPr/>
        </p:nvPicPr>
        <p:blipFill>
          <a:blip r:embed="rId7" cstate="print"/>
          <a:srcRect l="11373" t="8801" r="25001" b="16666"/>
          <a:stretch>
            <a:fillRect/>
          </a:stretch>
        </p:blipFill>
        <p:spPr bwMode="auto">
          <a:xfrm>
            <a:off x="6215074" y="4286256"/>
            <a:ext cx="2428892" cy="20717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2971792" cy="1654164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Бизикубы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панно, бизикуб\DSC07820.JPG"/>
          <p:cNvPicPr>
            <a:picLocks noChangeAspect="1" noChangeArrowheads="1"/>
          </p:cNvPicPr>
          <p:nvPr/>
        </p:nvPicPr>
        <p:blipFill>
          <a:blip r:embed="rId3" cstate="print"/>
          <a:srcRect l="13376" t="2972" r="4139"/>
          <a:stretch>
            <a:fillRect/>
          </a:stretch>
        </p:blipFill>
        <p:spPr bwMode="auto">
          <a:xfrm>
            <a:off x="357158" y="714356"/>
            <a:ext cx="3400770" cy="30003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Юлия\Desktop\панно, бизикуб\DSC07821.JPG"/>
          <p:cNvPicPr>
            <a:picLocks noChangeAspect="1" noChangeArrowheads="1"/>
          </p:cNvPicPr>
          <p:nvPr/>
        </p:nvPicPr>
        <p:blipFill>
          <a:blip r:embed="rId4" cstate="print"/>
          <a:srcRect l="15333" r="2252" b="8006"/>
          <a:stretch>
            <a:fillRect/>
          </a:stretch>
        </p:blipFill>
        <p:spPr bwMode="auto">
          <a:xfrm>
            <a:off x="5500694" y="142852"/>
            <a:ext cx="3071834" cy="25717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Юлия\Desktop\панно, бизикуб\DSC07815.JPG"/>
          <p:cNvPicPr>
            <a:picLocks noChangeAspect="1" noChangeArrowheads="1"/>
          </p:cNvPicPr>
          <p:nvPr/>
        </p:nvPicPr>
        <p:blipFill>
          <a:blip r:embed="rId5" cstate="print"/>
          <a:srcRect l="6956" t="4637" r="6100"/>
          <a:stretch>
            <a:fillRect/>
          </a:stretch>
        </p:blipFill>
        <p:spPr bwMode="auto">
          <a:xfrm>
            <a:off x="4071934" y="3000372"/>
            <a:ext cx="2952495" cy="24288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ия\Desktop\панно, бизикуб\DSC07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57166"/>
            <a:ext cx="3047895" cy="228601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Юлия\Desktop\панно, бизикуб\DSC07816.JPG"/>
          <p:cNvPicPr>
            <a:picLocks noChangeAspect="1" noChangeArrowheads="1"/>
          </p:cNvPicPr>
          <p:nvPr/>
        </p:nvPicPr>
        <p:blipFill>
          <a:blip r:embed="rId4" cstate="print"/>
          <a:srcRect l="5098" r="25223"/>
          <a:stretch>
            <a:fillRect/>
          </a:stretch>
        </p:blipFill>
        <p:spPr bwMode="auto">
          <a:xfrm>
            <a:off x="5786446" y="1000108"/>
            <a:ext cx="2928958" cy="31527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Юлия\Desktop\панно, бизикуб\DSC07819.JPG"/>
          <p:cNvPicPr>
            <a:picLocks noChangeAspect="1" noChangeArrowheads="1"/>
          </p:cNvPicPr>
          <p:nvPr/>
        </p:nvPicPr>
        <p:blipFill>
          <a:blip r:embed="rId5" cstate="print"/>
          <a:srcRect l="12211" t="6791" r="4873"/>
          <a:stretch>
            <a:fillRect/>
          </a:stretch>
        </p:blipFill>
        <p:spPr bwMode="auto">
          <a:xfrm>
            <a:off x="2500298" y="2928934"/>
            <a:ext cx="2796050" cy="235745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Юлия\Desktop\панно, бизикуб\фото\DSC_3271.JPG"/>
          <p:cNvPicPr>
            <a:picLocks noChangeAspect="1" noChangeArrowheads="1"/>
          </p:cNvPicPr>
          <p:nvPr/>
        </p:nvPicPr>
        <p:blipFill>
          <a:blip r:embed="rId3" cstate="print"/>
          <a:srcRect r="6352" b="11618"/>
          <a:stretch>
            <a:fillRect/>
          </a:stretch>
        </p:blipFill>
        <p:spPr bwMode="auto">
          <a:xfrm>
            <a:off x="928662" y="1500174"/>
            <a:ext cx="2714644" cy="385765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Юлия\Desktop\панно, бизикуб\фото\DSC_3273.JPG"/>
          <p:cNvPicPr>
            <a:picLocks noChangeAspect="1" noChangeArrowheads="1"/>
          </p:cNvPicPr>
          <p:nvPr/>
        </p:nvPicPr>
        <p:blipFill>
          <a:blip r:embed="rId4" cstate="print"/>
          <a:srcRect r="1866" b="24883"/>
          <a:stretch>
            <a:fillRect/>
          </a:stretch>
        </p:blipFill>
        <p:spPr bwMode="auto">
          <a:xfrm>
            <a:off x="4572000" y="1571612"/>
            <a:ext cx="3408963" cy="392909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панно в индивидуальной работе с детьми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M_62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4067175" cy="30511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D:\работа МБДОУ№244\проекты презенации фото\индивидуальные дидактические панно\DSC01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714356"/>
            <a:ext cx="3609046" cy="48118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170</Words>
  <Application>Microsoft Office PowerPoint</Application>
  <PresentationFormat>Экран (4:3)</PresentationFormat>
  <Paragraphs>34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«Использование нетрадиционного оборудования в сенсорном развитии детей раннего возраста»  Воспитатель  Титова Ю.А. (высшая кв.категория)</vt:lpstr>
      <vt:lpstr>Слайд 2</vt:lpstr>
      <vt:lpstr>Слайд 3</vt:lpstr>
      <vt:lpstr>Дидактические панно</vt:lpstr>
      <vt:lpstr>Бизикубы</vt:lpstr>
      <vt:lpstr>Слайд 6</vt:lpstr>
      <vt:lpstr>Слайд 7</vt:lpstr>
      <vt:lpstr>Использование панно в индивидуальной работе с детьми</vt:lpstr>
      <vt:lpstr>Слайд 9</vt:lpstr>
      <vt:lpstr>Использование панно в образовательной деятельности</vt:lpstr>
      <vt:lpstr>Использование панно во взаимодействии с родителями</vt:lpstr>
      <vt:lpstr>Использование бизикубов в индивидуальной работе с детьми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Юлия</cp:lastModifiedBy>
  <cp:revision>32</cp:revision>
  <dcterms:created xsi:type="dcterms:W3CDTF">2014-05-12T04:44:22Z</dcterms:created>
  <dcterms:modified xsi:type="dcterms:W3CDTF">2023-03-16T05:33:12Z</dcterms:modified>
</cp:coreProperties>
</file>